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</p:showPr>
  <p:clrMru>
    <a:srgbClr val="FFF0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D7659-1E3E-43EC-AC5D-EB8617871DD3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11BA2-6672-4720-8D86-10C3452FD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E62A0-D3D3-49FC-B6EB-D1E1B64DC65C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2B779-544D-4285-B14E-6303A34A86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2B779-544D-4285-B14E-6303A34A860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Books</a:t>
            </a:r>
            <a:r>
              <a:rPr lang="en-US" baseline="0" smtClean="0"/>
              <a:t> o</a:t>
            </a:r>
            <a:r>
              <a:rPr lang="en-US" smtClean="0"/>
              <a:t>riginally </a:t>
            </a:r>
            <a:r>
              <a:rPr lang="en-US" dirty="0" smtClean="0"/>
              <a:t>published 20 </a:t>
            </a:r>
            <a:r>
              <a:rPr lang="en-US" smtClean="0"/>
              <a:t>years ago-</a:t>
            </a:r>
            <a:r>
              <a:rPr lang="en-US" baseline="0" smtClean="0"/>
              <a:t> </a:t>
            </a:r>
            <a:r>
              <a:rPr lang="en-US" baseline="0" dirty="0" smtClean="0"/>
              <a:t>still influencing readers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2B779-544D-4285-B14E-6303A34A86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Caldecott-winning illustrator Trina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Schart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Hyman 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year is cast on each statue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2B779-544D-4285-B14E-6303A34A86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Phoenix award</a:t>
            </a:r>
            <a:r>
              <a:rPr lang="en-US" baseline="0" dirty="0" smtClean="0"/>
              <a:t> committee  5 elected members </a:t>
            </a:r>
            <a:r>
              <a:rPr lang="en-US" baseline="0" smtClean="0"/>
              <a:t>serve 3yr </a:t>
            </a:r>
            <a:r>
              <a:rPr lang="en-US" baseline="0" dirty="0" smtClean="0"/>
              <a:t>each  currently 2 from Georgetown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2B779-544D-4285-B14E-6303A34A860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Isis 2000        howl’s 2006   Sutcliff (2</a:t>
            </a:r>
            <a:r>
              <a:rPr lang="en-US" baseline="30000" dirty="0" smtClean="0"/>
              <a:t>nd</a:t>
            </a:r>
            <a:r>
              <a:rPr lang="en-US" dirty="0" smtClean="0"/>
              <a:t>)</a:t>
            </a:r>
            <a:r>
              <a:rPr lang="en-US" baseline="0" dirty="0" smtClean="0"/>
              <a:t>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2B779-544D-4285-B14E-6303A34A86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Honors not given every year   at</a:t>
            </a:r>
            <a:r>
              <a:rPr lang="en-US" baseline="0" dirty="0" smtClean="0"/>
              <a:t> least 7 years have had double honors awards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2B779-544D-4285-B14E-6303A34A860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CB92-3458-454B-B103-03B9D9B91C03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F8F8-2914-4FC6-8784-6F1B9BB44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CB92-3458-454B-B103-03B9D9B91C03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F8F8-2914-4FC6-8784-6F1B9BB44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CB92-3458-454B-B103-03B9D9B91C03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F8F8-2914-4FC6-8784-6F1B9BB44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CB92-3458-454B-B103-03B9D9B91C03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F8F8-2914-4FC6-8784-6F1B9BB44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CB92-3458-454B-B103-03B9D9B91C03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F8F8-2914-4FC6-8784-6F1B9BB44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CB92-3458-454B-B103-03B9D9B91C03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F8F8-2914-4FC6-8784-6F1B9BB44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CB92-3458-454B-B103-03B9D9B91C03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F8F8-2914-4FC6-8784-6F1B9BB44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CB92-3458-454B-B103-03B9D9B91C03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F8F8-2914-4FC6-8784-6F1B9BB44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CB92-3458-454B-B103-03B9D9B91C03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F8F8-2914-4FC6-8784-6F1B9BB44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CB92-3458-454B-B103-03B9D9B91C03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F8F8-2914-4FC6-8784-6F1B9BB44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CB92-3458-454B-B103-03B9D9B91C03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F8F8-2914-4FC6-8784-6F1B9BB44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0C1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7CB92-3458-454B-B103-03B9D9B91C03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F8F8-2914-4FC6-8784-6F1B9BB44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amazon.com/gp/reader/0374466165/ref=sib_dp_pt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eni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810000"/>
            <a:ext cx="1717778" cy="2625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130425"/>
            <a:ext cx="5715000" cy="1470025"/>
          </a:xfrm>
        </p:spPr>
        <p:txBody>
          <a:bodyPr/>
          <a:lstStyle/>
          <a:p>
            <a:r>
              <a:rPr lang="en-US" dirty="0" smtClean="0">
                <a:latin typeface="Matura MT Script Capitals" pitchFamily="66" charset="0"/>
              </a:rPr>
              <a:t>The Phoenix Award</a:t>
            </a:r>
            <a:endParaRPr lang="en-US" dirty="0">
              <a:latin typeface="Matura MT Script Capital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3581400"/>
            <a:ext cx="3200400" cy="17526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Presented by Children’s Literature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Association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11759 L 0.19167 -0.40602 C 0.23108 -0.47107 0.29097 -0.50648 0.35295 -0.50648 C 0.42378 -0.50648 0.48038 -0.47107 0.51979 -0.40602 L 0.71059 -0.11759 " pathEditMode="relative" rAng="0" ptsTypes="FffFF">
                                      <p:cBhvr>
                                        <p:cTn id="6" dur="3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eni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590800"/>
            <a:ext cx="1447800" cy="22127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600201"/>
            <a:ext cx="4191000" cy="2000250"/>
          </a:xfrm>
        </p:spPr>
        <p:txBody>
          <a:bodyPr/>
          <a:lstStyle/>
          <a:p>
            <a:r>
              <a:rPr lang="en-US" dirty="0" smtClean="0">
                <a:latin typeface="Matura MT Script Capitals" pitchFamily="66" charset="0"/>
              </a:rPr>
              <a:t>The Phoenix Award</a:t>
            </a:r>
            <a:endParaRPr lang="en-US" dirty="0">
              <a:latin typeface="Matura MT Script Capital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886200"/>
            <a:ext cx="32004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Presented by Children’s Literature Association</a:t>
            </a:r>
            <a:endParaRPr lang="en-US" dirty="0"/>
          </a:p>
        </p:txBody>
      </p:sp>
    </p:spTree>
  </p:cSld>
  <p:clrMapOvr>
    <a:masterClrMapping/>
  </p:clrMapOvr>
  <p:transition advClick="0" advTm="8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atura MT Script Capitals" pitchFamily="66" charset="0"/>
              </a:rPr>
              <a:t>The Phoenix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…“rise </a:t>
            </a:r>
            <a:r>
              <a:rPr lang="en-US" dirty="0"/>
              <a:t>from the ashes of neglect and obscurity and once again touch the imaginations and enrich the lives of those who read them</a:t>
            </a:r>
            <a:r>
              <a:rPr lang="en-US" dirty="0" smtClean="0"/>
              <a:t>.”                      </a:t>
            </a:r>
          </a:p>
          <a:p>
            <a:pPr lvl="8"/>
            <a:r>
              <a:rPr lang="en-US" dirty="0" smtClean="0"/>
              <a:t>….</a:t>
            </a:r>
            <a:r>
              <a:rPr lang="en-US" dirty="0" err="1" smtClean="0"/>
              <a:t>ChLA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Sculpture design by </a:t>
            </a:r>
            <a:r>
              <a:rPr lang="en-US" dirty="0"/>
              <a:t>D</a:t>
            </a:r>
            <a:r>
              <a:rPr lang="en-US" dirty="0" smtClean="0"/>
              <a:t>iane Davis from </a:t>
            </a:r>
          </a:p>
          <a:p>
            <a:pPr>
              <a:buNone/>
            </a:pPr>
            <a:r>
              <a:rPr lang="en-US" dirty="0" smtClean="0"/>
              <a:t>This drawing by Trina </a:t>
            </a:r>
            <a:r>
              <a:rPr lang="en-US" dirty="0" err="1" smtClean="0"/>
              <a:t>Schart</a:t>
            </a:r>
            <a:r>
              <a:rPr lang="en-US" dirty="0" smtClean="0"/>
              <a:t> Hyman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phoeni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3886200"/>
            <a:ext cx="1717778" cy="2625359"/>
          </a:xfrm>
          <a:prstGeom prst="rect">
            <a:avLst/>
          </a:prstGeom>
        </p:spPr>
      </p:pic>
    </p:spTree>
  </p:cSld>
  <p:clrMapOvr>
    <a:masterClrMapping/>
  </p:clrMapOvr>
  <p:transition advClick="0" advTm="3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Matura MT Script Capitals" pitchFamily="66" charset="0"/>
              </a:rPr>
              <a:t>The Phoenix Award</a:t>
            </a:r>
            <a:br>
              <a:rPr lang="en-US" dirty="0" smtClean="0">
                <a:latin typeface="Matura MT Script Capitals" pitchFamily="66" charset="0"/>
              </a:rPr>
            </a:br>
            <a:r>
              <a:rPr lang="en-US" dirty="0" smtClean="0">
                <a:latin typeface="Matura MT Script Capitals" pitchFamily="66" charset="0"/>
              </a:rPr>
              <a:t>Beginnings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r>
              <a:rPr lang="en-US" dirty="0" smtClean="0"/>
              <a:t>Originated from the Children’s Literature Association's Touchstones Committee 1985</a:t>
            </a:r>
          </a:p>
          <a:p>
            <a:r>
              <a:rPr lang="en-US" dirty="0" smtClean="0"/>
              <a:t>intended to recognize books of high literary merit, originally published in the English language</a:t>
            </a:r>
            <a:endParaRPr lang="en-US" dirty="0"/>
          </a:p>
        </p:txBody>
      </p:sp>
      <p:pic>
        <p:nvPicPr>
          <p:cNvPr id="4" name="Picture 3" descr="phoeni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3886200"/>
            <a:ext cx="1717778" cy="262535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1" y="827790"/>
            <a:ext cx="1904999" cy="2601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781800" y="3352800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Rosemary Sutcliff©1965</a:t>
            </a:r>
            <a:endParaRPr lang="en-US" sz="1600" dirty="0"/>
          </a:p>
        </p:txBody>
      </p:sp>
    </p:spTree>
  </p:cSld>
  <p:clrMapOvr>
    <a:masterClrMapping/>
  </p:clrMapOvr>
  <p:transition advClick="0" advTm="4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Matura MT Script Capitals" pitchFamily="66" charset="0"/>
              </a:rPr>
              <a:t>The Phoenix Award</a:t>
            </a:r>
            <a:br>
              <a:rPr lang="en-US" dirty="0" smtClean="0">
                <a:latin typeface="Matura MT Script Capitals" pitchFamily="66" charset="0"/>
              </a:rPr>
            </a:br>
            <a:r>
              <a:rPr lang="en-US" dirty="0" smtClean="0">
                <a:latin typeface="Matura MT Script Capitals" pitchFamily="66" charset="0"/>
              </a:rPr>
              <a:t>winners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22345" t="2564" r="21792"/>
          <a:stretch>
            <a:fillRect/>
          </a:stretch>
        </p:blipFill>
        <p:spPr bwMode="auto">
          <a:xfrm>
            <a:off x="2667000" y="2667000"/>
            <a:ext cx="1752600" cy="332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Content Placeholder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1" y="791063"/>
            <a:ext cx="1828799" cy="266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838200"/>
            <a:ext cx="1828800" cy="272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rodImage" descr="The Shining Company (A Sunburst Book)">
            <a:hlinkClick r:id="rId6"/>
          </p:cNvPr>
          <p:cNvPicPr/>
          <p:nvPr/>
        </p:nvPicPr>
        <p:blipFill>
          <a:blip r:embed="rId7" cstate="print"/>
          <a:srcRect l="18667" t="14000" r="25333"/>
          <a:stretch>
            <a:fillRect/>
          </a:stretch>
        </p:blipFill>
        <p:spPr bwMode="auto">
          <a:xfrm>
            <a:off x="4800600" y="2667000"/>
            <a:ext cx="1752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3505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2007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617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2010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6172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2000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3733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1997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5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Matura MT Script Capitals" pitchFamily="66" charset="0"/>
              </a:rPr>
              <a:t>The Phoenix Award</a:t>
            </a:r>
            <a:br>
              <a:rPr lang="en-US" dirty="0" smtClean="0">
                <a:latin typeface="Matura MT Script Capitals" pitchFamily="66" charset="0"/>
              </a:rPr>
            </a:br>
            <a:r>
              <a:rPr lang="en-US" dirty="0" smtClean="0">
                <a:latin typeface="Matura MT Script Capitals" pitchFamily="66" charset="0"/>
              </a:rPr>
              <a:t>Honors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honors 1989</a:t>
            </a:r>
          </a:p>
          <a:p>
            <a:pPr>
              <a:buNone/>
            </a:pPr>
            <a:r>
              <a:rPr lang="en-US" i="1" dirty="0" smtClean="0"/>
              <a:t>Brother, Can You Spare a</a:t>
            </a:r>
          </a:p>
          <a:p>
            <a:pPr>
              <a:buNone/>
            </a:pPr>
            <a:r>
              <a:rPr lang="en-US" i="1" dirty="0" smtClean="0"/>
              <a:t>Dime?</a:t>
            </a:r>
          </a:p>
          <a:p>
            <a:pPr>
              <a:buNone/>
            </a:pPr>
            <a:r>
              <a:rPr lang="en-US" dirty="0" smtClean="0"/>
              <a:t>Milton Meltzer, 1969; </a:t>
            </a:r>
          </a:p>
          <a:p>
            <a:pPr>
              <a:buNone/>
            </a:pPr>
            <a:r>
              <a:rPr lang="en-US" dirty="0" smtClean="0"/>
              <a:t>               and</a:t>
            </a:r>
          </a:p>
          <a:p>
            <a:pPr>
              <a:buNone/>
            </a:pPr>
            <a:r>
              <a:rPr lang="en-US" i="1" dirty="0" smtClean="0"/>
              <a:t>Pistol </a:t>
            </a:r>
          </a:p>
          <a:p>
            <a:pPr>
              <a:buNone/>
            </a:pPr>
            <a:r>
              <a:rPr lang="en-US" i="1" dirty="0" smtClean="0"/>
              <a:t>Adrienne Richard 1969;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honor awards presented 1989, 1990, 1991, 1994, 1998, 1999, 2006</a:t>
            </a:r>
          </a:p>
          <a:p>
            <a:r>
              <a:rPr lang="en-US" dirty="0" smtClean="0"/>
              <a:t>Honors not given some years</a:t>
            </a:r>
          </a:p>
        </p:txBody>
      </p:sp>
    </p:spTree>
  </p:cSld>
  <p:clrMapOvr>
    <a:masterClrMapping/>
  </p:clrMapOvr>
  <p:transition spd="med"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enix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42128" y="2209800"/>
            <a:ext cx="2814650" cy="43017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Matura MT Script Capitals" pitchFamily="66" charset="0"/>
              </a:rPr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371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62000" y="1600200"/>
            <a:ext cx="7772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>
                <a:latin typeface="Arial Rounded MT Bold" pitchFamily="34" charset="0"/>
              </a:rPr>
              <a:t>http://www.childlitassn.org/</a:t>
            </a:r>
          </a:p>
          <a:p>
            <a:pPr>
              <a:buNone/>
            </a:pPr>
            <a:r>
              <a:rPr lang="en-US" sz="3200" b="1" dirty="0" smtClean="0">
                <a:latin typeface="Arial Rounded MT Bold" pitchFamily="34" charset="0"/>
              </a:rPr>
              <a:t>phoenix_award.html</a:t>
            </a:r>
          </a:p>
          <a:p>
            <a:pPr>
              <a:buNone/>
            </a:pPr>
            <a:endParaRPr lang="en-US" sz="3200" b="1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sz="3200" b="1" dirty="0" smtClean="0">
                <a:latin typeface="Arial Rounded MT Bold" pitchFamily="34" charset="0"/>
              </a:rPr>
              <a:t>http://www.childlitassn.org/</a:t>
            </a:r>
          </a:p>
          <a:p>
            <a:pPr>
              <a:buNone/>
            </a:pPr>
            <a:r>
              <a:rPr lang="en-US" sz="3200" b="1" dirty="0" smtClean="0">
                <a:latin typeface="Arial Rounded MT Bold" pitchFamily="34" charset="0"/>
              </a:rPr>
              <a:t>phoenix_papers/2000AwardHughes[1].</a:t>
            </a:r>
            <a:r>
              <a:rPr lang="en-US" sz="3200" b="1" dirty="0" err="1" smtClean="0">
                <a:latin typeface="Arial Rounded MT Bold" pitchFamily="34" charset="0"/>
              </a:rPr>
              <a:t>pdf</a:t>
            </a:r>
            <a:endParaRPr lang="en-US" sz="3200" b="1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sz="3200" b="1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sz="3200" b="1" dirty="0" smtClean="0">
                <a:latin typeface="Arial Rounded MT Bold" pitchFamily="34" charset="0"/>
              </a:rPr>
              <a:t>http://www.amazon.com/books</a:t>
            </a:r>
            <a:endParaRPr lang="en-US" sz="32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6042 -0.07894 L -0.14062 0.02361 L -0.14062 0.17546 L -0.25295 0.16713 L -0.33316 0.26968 L -0.41337 0.15764 L -0.52587 0.14907 L -0.52604 0.00139 L -0.6066 -0.11088 L -0.52621 -0.21296 L -0.52674 -0.36134 L -0.41389 -0.35671 L -0.3342 -0.45949 L -0.25364 -0.34722 L -0.14114 -0.34306 L -0.1408 -0.1912 L -0.06042 -0.07894 Z " pathEditMode="relative" rAng="8174597" ptsTypes="FFFFFFFFFFFFFFFFF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223</Words>
  <Application>Microsoft Office PowerPoint</Application>
  <PresentationFormat>On-screen Show (4:3)</PresentationFormat>
  <Paragraphs>49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Phoenix Award</vt:lpstr>
      <vt:lpstr>The Phoenix Award</vt:lpstr>
      <vt:lpstr>The Phoenix Award</vt:lpstr>
      <vt:lpstr>The Phoenix Award Beginnings</vt:lpstr>
      <vt:lpstr>The Phoenix Award winners</vt:lpstr>
      <vt:lpstr>The Phoenix Award Honors</vt:lpstr>
      <vt:lpstr>Works Cited</vt:lpstr>
    </vt:vector>
  </TitlesOfParts>
  <Company>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Phoenix Award</dc:title>
  <dc:creator>Administrator</dc:creator>
  <cp:lastModifiedBy>rebiemc</cp:lastModifiedBy>
  <cp:revision>74</cp:revision>
  <dcterms:created xsi:type="dcterms:W3CDTF">2011-04-12T21:57:19Z</dcterms:created>
  <dcterms:modified xsi:type="dcterms:W3CDTF">2012-07-19T19:08:32Z</dcterms:modified>
</cp:coreProperties>
</file>